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9"/>
  </p:notesMasterIdLst>
  <p:sldIdLst>
    <p:sldId id="256" r:id="rId2"/>
    <p:sldId id="257" r:id="rId3"/>
    <p:sldId id="258" r:id="rId4"/>
    <p:sldId id="261" r:id="rId5"/>
    <p:sldId id="307" r:id="rId6"/>
    <p:sldId id="305" r:id="rId7"/>
    <p:sldId id="308" r:id="rId8"/>
    <p:sldId id="309" r:id="rId9"/>
    <p:sldId id="311" r:id="rId10"/>
    <p:sldId id="312" r:id="rId11"/>
    <p:sldId id="313" r:id="rId12"/>
    <p:sldId id="318" r:id="rId13"/>
    <p:sldId id="319" r:id="rId14"/>
    <p:sldId id="320" r:id="rId15"/>
    <p:sldId id="321" r:id="rId16"/>
    <p:sldId id="316" r:id="rId17"/>
    <p:sldId id="322" r:id="rId18"/>
  </p:sldIdLst>
  <p:sldSz cx="9144000" cy="5143500" type="screen16x9"/>
  <p:notesSz cx="6858000" cy="9144000"/>
  <p:embeddedFontLst>
    <p:embeddedFont>
      <p:font typeface="Montserrat" panose="00000500000000000000" pitchFamily="2" charset="0"/>
      <p:regular r:id="rId20"/>
      <p:bold r:id="rId21"/>
      <p:italic r:id="rId22"/>
      <p:boldItalic r:id="rId23"/>
    </p:embeddedFont>
    <p:embeddedFont>
      <p:font typeface="Montserrat ExtraBold" panose="00000900000000000000" pitchFamily="2" charset="0"/>
      <p:bold r:id="rId24"/>
      <p:boldItalic r:id="rId25"/>
    </p:embeddedFont>
    <p:embeddedFont>
      <p:font typeface="Montserrat ExtraLight" panose="000003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5C050B-557E-474C-835D-15E9DF6AF9B3}">
  <a:tblStyle styleId="{DE5C050B-557E-474C-835D-15E9DF6AF9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2" d="100"/>
          <a:sy n="62" d="100"/>
        </p:scale>
        <p:origin x="10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10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02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34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77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92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39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07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97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90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32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90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68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0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_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6" name="Google Shape;46;p14"/>
          <p:cNvSpPr txBox="1">
            <a:spLocks noGrp="1"/>
          </p:cNvSpPr>
          <p:nvPr>
            <p:ph type="subTitle" idx="1"/>
          </p:nvPr>
        </p:nvSpPr>
        <p:spPr>
          <a:xfrm>
            <a:off x="353849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p14"/>
          <p:cNvSpPr txBox="1">
            <a:spLocks noGrp="1"/>
          </p:cNvSpPr>
          <p:nvPr>
            <p:ph type="title" idx="2"/>
          </p:nvPr>
        </p:nvSpPr>
        <p:spPr>
          <a:xfrm>
            <a:off x="6028553"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8" name="Google Shape;48;p14"/>
          <p:cNvSpPr txBox="1">
            <a:spLocks noGrp="1"/>
          </p:cNvSpPr>
          <p:nvPr>
            <p:ph type="subTitle" idx="3"/>
          </p:nvPr>
        </p:nvSpPr>
        <p:spPr>
          <a:xfrm>
            <a:off x="6028553"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 name="Google Shape;49;p14"/>
          <p:cNvSpPr txBox="1">
            <a:spLocks noGrp="1"/>
          </p:cNvSpPr>
          <p:nvPr>
            <p:ph type="title" idx="4"/>
          </p:nvPr>
        </p:nvSpPr>
        <p:spPr>
          <a:xfrm>
            <a:off x="104844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0" name="Google Shape;50;p14"/>
          <p:cNvSpPr txBox="1">
            <a:spLocks noGrp="1"/>
          </p:cNvSpPr>
          <p:nvPr>
            <p:ph type="subTitle" idx="5"/>
          </p:nvPr>
        </p:nvSpPr>
        <p:spPr>
          <a:xfrm>
            <a:off x="104844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1" name="Google Shape;51;p14"/>
          <p:cNvSpPr txBox="1">
            <a:spLocks noGrp="1"/>
          </p:cNvSpPr>
          <p:nvPr>
            <p:ph type="title" idx="6" hasCustomPrompt="1"/>
          </p:nvPr>
        </p:nvSpPr>
        <p:spPr>
          <a:xfrm>
            <a:off x="10484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175900" y="1950100"/>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dirty="0"/>
              <a:t>EPREUVE E4</a:t>
            </a:r>
            <a:endParaRPr dirty="0"/>
          </a:p>
        </p:txBody>
      </p:sp>
      <p:sp>
        <p:nvSpPr>
          <p:cNvPr id="163" name="Google Shape;163;p38"/>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THEO VIOLA</a:t>
            </a:r>
            <a:endParaRPr dirty="0"/>
          </a:p>
        </p:txBody>
      </p:sp>
      <p:sp>
        <p:nvSpPr>
          <p:cNvPr id="164" name="Google Shape;164;p38"/>
          <p:cNvSpPr txBox="1">
            <a:spLocks noGrp="1"/>
          </p:cNvSpPr>
          <p:nvPr>
            <p:ph type="ctrTitle"/>
          </p:nvPr>
        </p:nvSpPr>
        <p:spPr>
          <a:xfrm>
            <a:off x="2941650" y="2624375"/>
            <a:ext cx="3260700" cy="464700"/>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b="0" dirty="0">
                <a:latin typeface="Montserrat ExtraLight"/>
                <a:ea typeface="Montserrat ExtraLight"/>
                <a:cs typeface="Montserrat ExtraLight"/>
                <a:sym typeface="Montserrat ExtraLight"/>
              </a:rPr>
              <a:t>BTS SIO SISR</a:t>
            </a:r>
            <a:endParaRPr sz="22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190500" y="256517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499" y="445024"/>
            <a:ext cx="7172099" cy="118304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Répondre aux incidents et aux demandes d’assistance et d’évolution</a:t>
            </a:r>
            <a:br>
              <a:rPr lang="fr-FR" dirty="0"/>
            </a:br>
            <a:br>
              <a:rPr lang="fr-FR" sz="1300" dirty="0"/>
            </a:br>
            <a:r>
              <a:rPr lang="fr-FR" sz="1300" dirty="0"/>
              <a:t>Prises d’Appels / Mails / </a:t>
            </a:r>
            <a:r>
              <a:rPr lang="fr-FR" sz="1300" dirty="0" err="1"/>
              <a:t>Ticketing</a:t>
            </a:r>
            <a:r>
              <a:rPr lang="fr-FR" sz="1300" dirty="0"/>
              <a:t> GLPI </a:t>
            </a:r>
            <a:endParaRPr sz="1300" dirty="0"/>
          </a:p>
        </p:txBody>
      </p:sp>
      <p:sp>
        <p:nvSpPr>
          <p:cNvPr id="171" name="Google Shape;171;p39"/>
          <p:cNvSpPr txBox="1">
            <a:spLocks noGrp="1"/>
          </p:cNvSpPr>
          <p:nvPr>
            <p:ph type="body" idx="1"/>
          </p:nvPr>
        </p:nvSpPr>
        <p:spPr>
          <a:xfrm>
            <a:off x="938500" y="1689578"/>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99F1E9F3-8A44-00F1-D4B2-7BFFFDF986DF}"/>
              </a:ext>
            </a:extLst>
          </p:cNvPr>
          <p:cNvPicPr>
            <a:picLocks noChangeAspect="1"/>
          </p:cNvPicPr>
          <p:nvPr/>
        </p:nvPicPr>
        <p:blipFill>
          <a:blip r:embed="rId3"/>
          <a:stretch>
            <a:fillRect/>
          </a:stretch>
        </p:blipFill>
        <p:spPr>
          <a:xfrm>
            <a:off x="3428833" y="3034302"/>
            <a:ext cx="1703086" cy="1703086"/>
          </a:xfrm>
          <a:prstGeom prst="rect">
            <a:avLst/>
          </a:prstGeom>
        </p:spPr>
      </p:pic>
      <p:pic>
        <p:nvPicPr>
          <p:cNvPr id="5" name="Image 4">
            <a:extLst>
              <a:ext uri="{FF2B5EF4-FFF2-40B4-BE49-F238E27FC236}">
                <a16:creationId xmlns:a16="http://schemas.microsoft.com/office/drawing/2014/main" id="{CBE4013F-E41C-7C01-80E3-2FDB7E43294A}"/>
              </a:ext>
            </a:extLst>
          </p:cNvPr>
          <p:cNvPicPr>
            <a:picLocks noChangeAspect="1"/>
          </p:cNvPicPr>
          <p:nvPr/>
        </p:nvPicPr>
        <p:blipFill>
          <a:blip r:embed="rId4"/>
          <a:stretch>
            <a:fillRect/>
          </a:stretch>
        </p:blipFill>
        <p:spPr>
          <a:xfrm>
            <a:off x="5131919" y="1689579"/>
            <a:ext cx="2995905" cy="3055720"/>
          </a:xfrm>
          <a:prstGeom prst="rect">
            <a:avLst/>
          </a:prstGeom>
        </p:spPr>
      </p:pic>
      <p:pic>
        <p:nvPicPr>
          <p:cNvPr id="7" name="Image 6">
            <a:extLst>
              <a:ext uri="{FF2B5EF4-FFF2-40B4-BE49-F238E27FC236}">
                <a16:creationId xmlns:a16="http://schemas.microsoft.com/office/drawing/2014/main" id="{282C840A-BD2D-DDE1-A45A-BB8B93D68186}"/>
              </a:ext>
            </a:extLst>
          </p:cNvPr>
          <p:cNvPicPr>
            <a:picLocks noChangeAspect="1"/>
          </p:cNvPicPr>
          <p:nvPr/>
        </p:nvPicPr>
        <p:blipFill>
          <a:blip r:embed="rId5"/>
          <a:stretch>
            <a:fillRect/>
          </a:stretch>
        </p:blipFill>
        <p:spPr>
          <a:xfrm>
            <a:off x="927015" y="1689578"/>
            <a:ext cx="4222131" cy="1487710"/>
          </a:xfrm>
          <a:prstGeom prst="rect">
            <a:avLst/>
          </a:prstGeom>
        </p:spPr>
      </p:pic>
      <p:pic>
        <p:nvPicPr>
          <p:cNvPr id="11" name="Image 10">
            <a:extLst>
              <a:ext uri="{FF2B5EF4-FFF2-40B4-BE49-F238E27FC236}">
                <a16:creationId xmlns:a16="http://schemas.microsoft.com/office/drawing/2014/main" id="{406FDA4B-437F-6EB5-9AD5-BD0E08A35424}"/>
              </a:ext>
            </a:extLst>
          </p:cNvPr>
          <p:cNvPicPr>
            <a:picLocks noChangeAspect="1"/>
          </p:cNvPicPr>
          <p:nvPr/>
        </p:nvPicPr>
        <p:blipFill>
          <a:blip r:embed="rId6"/>
          <a:stretch>
            <a:fillRect/>
          </a:stretch>
        </p:blipFill>
        <p:spPr>
          <a:xfrm>
            <a:off x="938499" y="3161469"/>
            <a:ext cx="2507561" cy="1583829"/>
          </a:xfrm>
          <a:prstGeom prst="rect">
            <a:avLst/>
          </a:prstGeom>
        </p:spPr>
      </p:pic>
    </p:spTree>
    <p:extLst>
      <p:ext uri="{BB962C8B-B14F-4D97-AF65-F5344CB8AC3E}">
        <p14:creationId xmlns:p14="http://schemas.microsoft.com/office/powerpoint/2010/main" val="9832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200" dirty="0"/>
              <a:t>Développer la présence en ligne de l’organisation</a:t>
            </a:r>
            <a:br>
              <a:rPr lang="en" dirty="0"/>
            </a:br>
            <a:br>
              <a:rPr lang="en" sz="1100" dirty="0"/>
            </a:br>
            <a:r>
              <a:rPr lang="en" sz="1200" dirty="0">
                <a:solidFill>
                  <a:schemeClr val="tx1"/>
                </a:solidFill>
              </a:rPr>
              <a:t>Linkedin / Site internet </a:t>
            </a:r>
            <a:br>
              <a:rPr lang="en" dirty="0"/>
            </a:br>
            <a:endParaRPr dirty="0"/>
          </a:p>
        </p:txBody>
      </p:sp>
      <p:sp>
        <p:nvSpPr>
          <p:cNvPr id="171" name="Google Shape;171;p39"/>
          <p:cNvSpPr txBox="1">
            <a:spLocks noGrp="1"/>
          </p:cNvSpPr>
          <p:nvPr>
            <p:ph type="body" idx="1"/>
          </p:nvPr>
        </p:nvSpPr>
        <p:spPr>
          <a:xfrm>
            <a:off x="938500" y="1689578"/>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DFA68CD2-C2AA-77FE-1DD8-E02B6427F012}"/>
              </a:ext>
            </a:extLst>
          </p:cNvPr>
          <p:cNvPicPr>
            <a:picLocks noChangeAspect="1"/>
          </p:cNvPicPr>
          <p:nvPr/>
        </p:nvPicPr>
        <p:blipFill>
          <a:blip r:embed="rId3"/>
          <a:stretch>
            <a:fillRect/>
          </a:stretch>
        </p:blipFill>
        <p:spPr>
          <a:xfrm>
            <a:off x="4572000" y="1689578"/>
            <a:ext cx="3538600" cy="3039900"/>
          </a:xfrm>
          <a:prstGeom prst="rect">
            <a:avLst/>
          </a:prstGeom>
        </p:spPr>
      </p:pic>
      <p:pic>
        <p:nvPicPr>
          <p:cNvPr id="5" name="Image 4">
            <a:extLst>
              <a:ext uri="{FF2B5EF4-FFF2-40B4-BE49-F238E27FC236}">
                <a16:creationId xmlns:a16="http://schemas.microsoft.com/office/drawing/2014/main" id="{C4F04C47-24D9-DB65-F937-3B412E44CB9B}"/>
              </a:ext>
            </a:extLst>
          </p:cNvPr>
          <p:cNvPicPr>
            <a:picLocks noChangeAspect="1"/>
          </p:cNvPicPr>
          <p:nvPr/>
        </p:nvPicPr>
        <p:blipFill>
          <a:blip r:embed="rId4"/>
          <a:stretch>
            <a:fillRect/>
          </a:stretch>
        </p:blipFill>
        <p:spPr>
          <a:xfrm>
            <a:off x="938500" y="1689578"/>
            <a:ext cx="3633500" cy="3039900"/>
          </a:xfrm>
          <a:prstGeom prst="rect">
            <a:avLst/>
          </a:prstGeom>
        </p:spPr>
      </p:pic>
    </p:spTree>
    <p:extLst>
      <p:ext uri="{BB962C8B-B14F-4D97-AF65-F5344CB8AC3E}">
        <p14:creationId xmlns:p14="http://schemas.microsoft.com/office/powerpoint/2010/main" val="344576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sz="2400" dirty="0"/>
              <a:t>Travailler en mode projet </a:t>
            </a:r>
            <a:br>
              <a:rPr lang="en" dirty="0"/>
            </a:br>
            <a:br>
              <a:rPr lang="en" dirty="0"/>
            </a:br>
            <a:r>
              <a:rPr lang="en" sz="1300" dirty="0">
                <a:solidFill>
                  <a:schemeClr val="tx1"/>
                </a:solidFill>
              </a:rPr>
              <a:t>Infrastructure Informatique &amp; Reseau de la classe</a:t>
            </a:r>
            <a:br>
              <a:rPr lang="en" dirty="0"/>
            </a:br>
            <a:endParaRPr dirty="0"/>
          </a:p>
        </p:txBody>
      </p:sp>
      <p:sp>
        <p:nvSpPr>
          <p:cNvPr id="171" name="Google Shape;171;p39"/>
          <p:cNvSpPr txBox="1">
            <a:spLocks noGrp="1"/>
          </p:cNvSpPr>
          <p:nvPr>
            <p:ph type="body" idx="1"/>
          </p:nvPr>
        </p:nvSpPr>
        <p:spPr>
          <a:xfrm>
            <a:off x="938500" y="1518593"/>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17C03EA0-7AED-DD2B-0684-0EEE7C5E384E}"/>
              </a:ext>
            </a:extLst>
          </p:cNvPr>
          <p:cNvPicPr>
            <a:picLocks noChangeAspect="1"/>
          </p:cNvPicPr>
          <p:nvPr/>
        </p:nvPicPr>
        <p:blipFill>
          <a:blip r:embed="rId3"/>
          <a:stretch>
            <a:fillRect/>
          </a:stretch>
        </p:blipFill>
        <p:spPr>
          <a:xfrm>
            <a:off x="938497" y="1508331"/>
            <a:ext cx="2763705" cy="3050162"/>
          </a:xfrm>
          <a:prstGeom prst="rect">
            <a:avLst/>
          </a:prstGeom>
        </p:spPr>
      </p:pic>
      <p:pic>
        <p:nvPicPr>
          <p:cNvPr id="5" name="Image 4">
            <a:extLst>
              <a:ext uri="{FF2B5EF4-FFF2-40B4-BE49-F238E27FC236}">
                <a16:creationId xmlns:a16="http://schemas.microsoft.com/office/drawing/2014/main" id="{B473369C-A4A5-6EA3-697C-0FC299E53725}"/>
              </a:ext>
            </a:extLst>
          </p:cNvPr>
          <p:cNvPicPr>
            <a:picLocks noChangeAspect="1"/>
          </p:cNvPicPr>
          <p:nvPr/>
        </p:nvPicPr>
        <p:blipFill rotWithShape="1">
          <a:blip r:embed="rId4"/>
          <a:srcRect b="23889"/>
          <a:stretch/>
        </p:blipFill>
        <p:spPr>
          <a:xfrm>
            <a:off x="3702202" y="1495823"/>
            <a:ext cx="4408392" cy="1056081"/>
          </a:xfrm>
          <a:prstGeom prst="rect">
            <a:avLst/>
          </a:prstGeom>
        </p:spPr>
      </p:pic>
      <p:pic>
        <p:nvPicPr>
          <p:cNvPr id="7" name="Image 6">
            <a:extLst>
              <a:ext uri="{FF2B5EF4-FFF2-40B4-BE49-F238E27FC236}">
                <a16:creationId xmlns:a16="http://schemas.microsoft.com/office/drawing/2014/main" id="{DCDB0186-7576-FD1B-4231-1E56C3121E03}"/>
              </a:ext>
            </a:extLst>
          </p:cNvPr>
          <p:cNvPicPr>
            <a:picLocks noChangeAspect="1"/>
          </p:cNvPicPr>
          <p:nvPr/>
        </p:nvPicPr>
        <p:blipFill>
          <a:blip r:embed="rId5"/>
          <a:stretch>
            <a:fillRect/>
          </a:stretch>
        </p:blipFill>
        <p:spPr>
          <a:xfrm>
            <a:off x="3702202" y="2548645"/>
            <a:ext cx="4408392" cy="1157664"/>
          </a:xfrm>
          <a:prstGeom prst="rect">
            <a:avLst/>
          </a:prstGeom>
        </p:spPr>
      </p:pic>
      <p:pic>
        <p:nvPicPr>
          <p:cNvPr id="9" name="Image 8">
            <a:extLst>
              <a:ext uri="{FF2B5EF4-FFF2-40B4-BE49-F238E27FC236}">
                <a16:creationId xmlns:a16="http://schemas.microsoft.com/office/drawing/2014/main" id="{72918FDB-4C3B-C381-2200-6F58C979763C}"/>
              </a:ext>
            </a:extLst>
          </p:cNvPr>
          <p:cNvPicPr>
            <a:picLocks noChangeAspect="1"/>
          </p:cNvPicPr>
          <p:nvPr/>
        </p:nvPicPr>
        <p:blipFill rotWithShape="1">
          <a:blip r:embed="rId6"/>
          <a:srcRect r="53840" b="14110"/>
          <a:stretch/>
        </p:blipFill>
        <p:spPr>
          <a:xfrm>
            <a:off x="6887753" y="3479270"/>
            <a:ext cx="1523659" cy="1671020"/>
          </a:xfrm>
          <a:prstGeom prst="rect">
            <a:avLst/>
          </a:prstGeom>
        </p:spPr>
      </p:pic>
      <p:pic>
        <p:nvPicPr>
          <p:cNvPr id="11" name="Image 10">
            <a:extLst>
              <a:ext uri="{FF2B5EF4-FFF2-40B4-BE49-F238E27FC236}">
                <a16:creationId xmlns:a16="http://schemas.microsoft.com/office/drawing/2014/main" id="{D97AE489-B2FD-766C-2ABD-EBCAD6EAA957}"/>
              </a:ext>
            </a:extLst>
          </p:cNvPr>
          <p:cNvPicPr>
            <a:picLocks noChangeAspect="1"/>
          </p:cNvPicPr>
          <p:nvPr/>
        </p:nvPicPr>
        <p:blipFill>
          <a:blip r:embed="rId7"/>
          <a:stretch>
            <a:fillRect/>
          </a:stretch>
        </p:blipFill>
        <p:spPr>
          <a:xfrm>
            <a:off x="3702196" y="3706310"/>
            <a:ext cx="3185551" cy="1443980"/>
          </a:xfrm>
          <a:prstGeom prst="rect">
            <a:avLst/>
          </a:prstGeom>
        </p:spPr>
      </p:pic>
    </p:spTree>
    <p:extLst>
      <p:ext uri="{BB962C8B-B14F-4D97-AF65-F5344CB8AC3E}">
        <p14:creationId xmlns:p14="http://schemas.microsoft.com/office/powerpoint/2010/main" val="109198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200" dirty="0"/>
              <a:t>Mettre à disposition des utilisateurs un service informatique</a:t>
            </a:r>
            <a:br>
              <a:rPr lang="en" dirty="0"/>
            </a:br>
            <a:br>
              <a:rPr lang="en" sz="1100" dirty="0"/>
            </a:br>
            <a:r>
              <a:rPr lang="en" sz="1200" dirty="0">
                <a:solidFill>
                  <a:schemeClr val="tx1"/>
                </a:solidFill>
              </a:rPr>
              <a:t>Office 365</a:t>
            </a:r>
            <a:br>
              <a:rPr lang="en" dirty="0"/>
            </a:br>
            <a:endParaRPr dirty="0"/>
          </a:p>
        </p:txBody>
      </p:sp>
      <p:sp>
        <p:nvSpPr>
          <p:cNvPr id="171" name="Google Shape;171;p39"/>
          <p:cNvSpPr txBox="1">
            <a:spLocks noGrp="1"/>
          </p:cNvSpPr>
          <p:nvPr>
            <p:ph type="body" idx="1"/>
          </p:nvPr>
        </p:nvSpPr>
        <p:spPr>
          <a:xfrm>
            <a:off x="938500" y="1689578"/>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8AA78A1E-7A51-1297-EC16-425488CE86EB}"/>
              </a:ext>
            </a:extLst>
          </p:cNvPr>
          <p:cNvPicPr>
            <a:picLocks noChangeAspect="1"/>
          </p:cNvPicPr>
          <p:nvPr/>
        </p:nvPicPr>
        <p:blipFill>
          <a:blip r:embed="rId3"/>
          <a:stretch>
            <a:fillRect/>
          </a:stretch>
        </p:blipFill>
        <p:spPr>
          <a:xfrm>
            <a:off x="938500" y="1681743"/>
            <a:ext cx="7172100" cy="1331358"/>
          </a:xfrm>
          <a:prstGeom prst="rect">
            <a:avLst/>
          </a:prstGeom>
        </p:spPr>
      </p:pic>
      <p:pic>
        <p:nvPicPr>
          <p:cNvPr id="5" name="Image 4">
            <a:extLst>
              <a:ext uri="{FF2B5EF4-FFF2-40B4-BE49-F238E27FC236}">
                <a16:creationId xmlns:a16="http://schemas.microsoft.com/office/drawing/2014/main" id="{B31DE83B-DAE4-01EA-1BAB-A8301756F03E}"/>
              </a:ext>
            </a:extLst>
          </p:cNvPr>
          <p:cNvPicPr>
            <a:picLocks noChangeAspect="1"/>
          </p:cNvPicPr>
          <p:nvPr/>
        </p:nvPicPr>
        <p:blipFill>
          <a:blip r:embed="rId4"/>
          <a:stretch>
            <a:fillRect/>
          </a:stretch>
        </p:blipFill>
        <p:spPr>
          <a:xfrm>
            <a:off x="938500" y="3012996"/>
            <a:ext cx="1001812" cy="1716588"/>
          </a:xfrm>
          <a:prstGeom prst="rect">
            <a:avLst/>
          </a:prstGeom>
        </p:spPr>
      </p:pic>
      <p:pic>
        <p:nvPicPr>
          <p:cNvPr id="7" name="Image 6">
            <a:extLst>
              <a:ext uri="{FF2B5EF4-FFF2-40B4-BE49-F238E27FC236}">
                <a16:creationId xmlns:a16="http://schemas.microsoft.com/office/drawing/2014/main" id="{091D8547-32DB-B2E0-CDCA-62F8DA4CF175}"/>
              </a:ext>
            </a:extLst>
          </p:cNvPr>
          <p:cNvPicPr>
            <a:picLocks noChangeAspect="1"/>
          </p:cNvPicPr>
          <p:nvPr/>
        </p:nvPicPr>
        <p:blipFill>
          <a:blip r:embed="rId5"/>
          <a:stretch>
            <a:fillRect/>
          </a:stretch>
        </p:blipFill>
        <p:spPr>
          <a:xfrm>
            <a:off x="1921243" y="3012997"/>
            <a:ext cx="3498250" cy="1724316"/>
          </a:xfrm>
          <a:prstGeom prst="rect">
            <a:avLst/>
          </a:prstGeom>
        </p:spPr>
      </p:pic>
      <p:pic>
        <p:nvPicPr>
          <p:cNvPr id="9" name="Image 8">
            <a:extLst>
              <a:ext uri="{FF2B5EF4-FFF2-40B4-BE49-F238E27FC236}">
                <a16:creationId xmlns:a16="http://schemas.microsoft.com/office/drawing/2014/main" id="{4975B410-69F8-89FE-0CCA-72F72B9049F6}"/>
              </a:ext>
            </a:extLst>
          </p:cNvPr>
          <p:cNvPicPr>
            <a:picLocks noChangeAspect="1"/>
          </p:cNvPicPr>
          <p:nvPr/>
        </p:nvPicPr>
        <p:blipFill>
          <a:blip r:embed="rId6"/>
          <a:stretch>
            <a:fillRect/>
          </a:stretch>
        </p:blipFill>
        <p:spPr>
          <a:xfrm>
            <a:off x="5419493" y="3012996"/>
            <a:ext cx="2691107" cy="1724316"/>
          </a:xfrm>
          <a:prstGeom prst="rect">
            <a:avLst/>
          </a:prstGeom>
        </p:spPr>
      </p:pic>
    </p:spTree>
    <p:extLst>
      <p:ext uri="{BB962C8B-B14F-4D97-AF65-F5344CB8AC3E}">
        <p14:creationId xmlns:p14="http://schemas.microsoft.com/office/powerpoint/2010/main" val="279499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Organiser son développement professionnel</a:t>
            </a:r>
            <a:br>
              <a:rPr lang="en" dirty="0"/>
            </a:br>
            <a:br>
              <a:rPr lang="en" dirty="0"/>
            </a:br>
            <a:r>
              <a:rPr lang="en" sz="1300" dirty="0">
                <a:solidFill>
                  <a:schemeClr val="tx1"/>
                </a:solidFill>
              </a:rPr>
              <a:t>Portfolio Bts Sio SISR</a:t>
            </a:r>
            <a:br>
              <a:rPr lang="en" dirty="0"/>
            </a:br>
            <a:endParaRPr dirty="0"/>
          </a:p>
        </p:txBody>
      </p:sp>
      <p:sp>
        <p:nvSpPr>
          <p:cNvPr id="171" name="Google Shape;171;p39"/>
          <p:cNvSpPr txBox="1">
            <a:spLocks noGrp="1"/>
          </p:cNvSpPr>
          <p:nvPr>
            <p:ph type="body" idx="1"/>
          </p:nvPr>
        </p:nvSpPr>
        <p:spPr>
          <a:xfrm>
            <a:off x="938500" y="1518593"/>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5" name="Image 4">
            <a:extLst>
              <a:ext uri="{FF2B5EF4-FFF2-40B4-BE49-F238E27FC236}">
                <a16:creationId xmlns:a16="http://schemas.microsoft.com/office/drawing/2014/main" id="{CC67B988-03DB-9F9A-F8A0-B5C27E359E36}"/>
              </a:ext>
            </a:extLst>
          </p:cNvPr>
          <p:cNvPicPr>
            <a:picLocks noChangeAspect="1"/>
          </p:cNvPicPr>
          <p:nvPr/>
        </p:nvPicPr>
        <p:blipFill>
          <a:blip r:embed="rId3"/>
          <a:stretch>
            <a:fillRect/>
          </a:stretch>
        </p:blipFill>
        <p:spPr>
          <a:xfrm>
            <a:off x="4127806" y="1518593"/>
            <a:ext cx="1981848" cy="3039900"/>
          </a:xfrm>
          <a:prstGeom prst="rect">
            <a:avLst/>
          </a:prstGeom>
        </p:spPr>
      </p:pic>
      <p:pic>
        <p:nvPicPr>
          <p:cNvPr id="9" name="Image 8">
            <a:extLst>
              <a:ext uri="{FF2B5EF4-FFF2-40B4-BE49-F238E27FC236}">
                <a16:creationId xmlns:a16="http://schemas.microsoft.com/office/drawing/2014/main" id="{38747259-0C0F-E81E-D58F-8DAF8B52F97E}"/>
              </a:ext>
            </a:extLst>
          </p:cNvPr>
          <p:cNvPicPr>
            <a:picLocks noChangeAspect="1"/>
          </p:cNvPicPr>
          <p:nvPr/>
        </p:nvPicPr>
        <p:blipFill>
          <a:blip r:embed="rId4"/>
          <a:stretch>
            <a:fillRect/>
          </a:stretch>
        </p:blipFill>
        <p:spPr>
          <a:xfrm>
            <a:off x="6069417" y="1518593"/>
            <a:ext cx="2041184" cy="3039900"/>
          </a:xfrm>
          <a:prstGeom prst="rect">
            <a:avLst/>
          </a:prstGeom>
        </p:spPr>
      </p:pic>
      <p:pic>
        <p:nvPicPr>
          <p:cNvPr id="13" name="Image 12">
            <a:extLst>
              <a:ext uri="{FF2B5EF4-FFF2-40B4-BE49-F238E27FC236}">
                <a16:creationId xmlns:a16="http://schemas.microsoft.com/office/drawing/2014/main" id="{2AC038A2-09CC-6B96-7166-85C2428CAFAF}"/>
              </a:ext>
            </a:extLst>
          </p:cNvPr>
          <p:cNvPicPr>
            <a:picLocks noChangeAspect="1"/>
          </p:cNvPicPr>
          <p:nvPr/>
        </p:nvPicPr>
        <p:blipFill>
          <a:blip r:embed="rId5"/>
          <a:stretch>
            <a:fillRect/>
          </a:stretch>
        </p:blipFill>
        <p:spPr>
          <a:xfrm>
            <a:off x="938499" y="1518593"/>
            <a:ext cx="3189307" cy="3039899"/>
          </a:xfrm>
          <a:prstGeom prst="rect">
            <a:avLst/>
          </a:prstGeom>
        </p:spPr>
      </p:pic>
    </p:spTree>
    <p:extLst>
      <p:ext uri="{BB962C8B-B14F-4D97-AF65-F5344CB8AC3E}">
        <p14:creationId xmlns:p14="http://schemas.microsoft.com/office/powerpoint/2010/main" val="167925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VEILLE TECHNOLOGIQUE</a:t>
            </a:r>
            <a:br>
              <a:rPr lang="en" dirty="0"/>
            </a:br>
            <a:br>
              <a:rPr lang="en" dirty="0"/>
            </a:br>
            <a:r>
              <a:rPr lang="en" sz="1200" dirty="0">
                <a:solidFill>
                  <a:schemeClr val="tx1"/>
                </a:solidFill>
              </a:rPr>
              <a:t>La Cybersécurité</a:t>
            </a:r>
            <a:br>
              <a:rPr lang="en" dirty="0"/>
            </a:br>
            <a:endParaRPr dirty="0"/>
          </a:p>
        </p:txBody>
      </p:sp>
      <p:sp>
        <p:nvSpPr>
          <p:cNvPr id="171" name="Google Shape;171;p39"/>
          <p:cNvSpPr txBox="1">
            <a:spLocks noGrp="1"/>
          </p:cNvSpPr>
          <p:nvPr>
            <p:ph type="body" idx="1"/>
          </p:nvPr>
        </p:nvSpPr>
        <p:spPr>
          <a:xfrm>
            <a:off x="938500" y="1518593"/>
            <a:ext cx="7172100" cy="3039900"/>
          </a:xfrm>
          <a:prstGeom prst="rect">
            <a:avLst/>
          </a:prstGeom>
        </p:spPr>
        <p:txBody>
          <a:bodyPr spcFirstLastPara="1" wrap="square" lIns="91425" tIns="91425" rIns="91425" bIns="91425" anchor="t" anchorCtr="0">
            <a:noAutofit/>
          </a:bodyPr>
          <a:lstStyle/>
          <a:p>
            <a:pPr marL="0" indent="0">
              <a:buNone/>
            </a:pPr>
            <a:r>
              <a:rPr lang="fr-FR" dirty="0"/>
              <a:t>QU’EST-CE QUE LA CYBERSÉCURITÉ ?</a:t>
            </a:r>
          </a:p>
          <a:p>
            <a:pPr marL="0" indent="0">
              <a:buNone/>
            </a:pPr>
            <a:endParaRPr lang="fr-FR" dirty="0"/>
          </a:p>
          <a:p>
            <a:pPr marL="0" indent="0">
              <a:buNone/>
            </a:pPr>
            <a:r>
              <a:rPr lang="fr-FR" dirty="0"/>
              <a:t>La cybersécurité concerne la protection des systèmes informatiques, réseaux et données contre les cybermenaces. Cela inclut la prévention des attaques, la détection des intrusions, la réponse aux incidents et la récupération après une violation de sécurité. Les professionnels de la cybersécurité utilisent des outils et des techniques pour protéger les informations confidentielles et garantir la confidentialité, l’intégrité et la disponibilité des données.</a:t>
            </a:r>
          </a:p>
          <a:p>
            <a:pPr marL="0" indent="0">
              <a:buNone/>
            </a:pPr>
            <a:endParaRPr lang="fr-FR" dirty="0"/>
          </a:p>
          <a:p>
            <a:pPr marL="0" indent="0">
              <a:buNone/>
            </a:pPr>
            <a:r>
              <a:rPr lang="fr-FR" dirty="0"/>
              <a:t>Les types d’attaques informatique les plus utilisées :</a:t>
            </a:r>
          </a:p>
          <a:p>
            <a:pPr marL="0" indent="0">
              <a:buNone/>
            </a:pPr>
            <a:r>
              <a:rPr lang="fr-FR" dirty="0"/>
              <a:t>Phishing, Malware, Spyware, DDOS, Ingénierie Sociale, Injection SQL, Man-in-the-Middle (</a:t>
            </a:r>
            <a:r>
              <a:rPr lang="fr-FR" dirty="0" err="1"/>
              <a:t>MitM</a:t>
            </a:r>
            <a:r>
              <a:rPr lang="fr-FR" dirty="0"/>
              <a:t>), Brute Force.</a:t>
            </a:r>
          </a:p>
          <a:p>
            <a:pPr marL="0" indent="0">
              <a:buNone/>
            </a:pPr>
            <a:endParaRPr lang="fr-FR" dirty="0"/>
          </a:p>
          <a:p>
            <a:pPr marL="0" indent="0">
              <a:buNone/>
            </a:pPr>
            <a:r>
              <a:rPr lang="fr-FR" dirty="0"/>
              <a:t>Une liste de sujet sur lesquels ils faut être informé pour lutter contre les différentes attaques informatiques : sécurité des réseaux, firewall, Phishing, malware, spyware, données personnelles. (Cette liste ne couvre pas toutes les types d’attaques)</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59557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762669" y="3177750"/>
            <a:ext cx="3593417"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CONCLUSION</a:t>
            </a:r>
            <a:endParaRPr dirty="0"/>
          </a:p>
        </p:txBody>
      </p:sp>
      <p:sp>
        <p:nvSpPr>
          <p:cNvPr id="207" name="Google Shape;207;p43"/>
          <p:cNvSpPr txBox="1">
            <a:spLocks noGrp="1"/>
          </p:cNvSpPr>
          <p:nvPr>
            <p:ph type="title" idx="2"/>
          </p:nvPr>
        </p:nvSpPr>
        <p:spPr>
          <a:xfrm>
            <a:off x="1048270" y="3287500"/>
            <a:ext cx="2412900" cy="9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208" name="Google Shape;208;p43"/>
          <p:cNvSpPr txBox="1">
            <a:spLocks noGrp="1"/>
          </p:cNvSpPr>
          <p:nvPr>
            <p:ph type="subTitle" idx="1"/>
          </p:nvPr>
        </p:nvSpPr>
        <p:spPr>
          <a:xfrm>
            <a:off x="3762669" y="3720650"/>
            <a:ext cx="3716081" cy="4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ans d’alternance </a:t>
            </a:r>
            <a:endParaRPr dirty="0"/>
          </a:p>
        </p:txBody>
      </p:sp>
      <p:cxnSp>
        <p:nvCxnSpPr>
          <p:cNvPr id="209" name="Google Shape;209;p43"/>
          <p:cNvCxnSpPr/>
          <p:nvPr/>
        </p:nvCxnSpPr>
        <p:spPr>
          <a:xfrm>
            <a:off x="3610750" y="3253297"/>
            <a:ext cx="0" cy="99990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164347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POUR CONCLURE</a:t>
            </a:r>
            <a:endParaRPr dirty="0"/>
          </a:p>
        </p:txBody>
      </p:sp>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0" indent="0">
              <a:buNone/>
            </a:pPr>
            <a:r>
              <a:rPr lang="fr-FR" dirty="0"/>
              <a:t>Pendant ses deux ans, j’ai pu gagner en compétence et m’améliorer dans le domaine informatique. D’une part avec la prise d’appels et le contact client qui m’a permis de gagner en aisance à l’oral et en confiance en moi. D’une autre part j’ai développé des compétences technique variées du fait de travailler sur plusieurs services en même temps précédemment cité dans la partie Entreprise. Le travail en mode projet à permis de rendre un travail assez conséquent en peu de temps grâce à la cohésion d’équipe et la mise en place d’un planning de projet. Dans le futur je souhaite poursuivre en </a:t>
            </a:r>
            <a:r>
              <a:rPr lang="fr-FR" dirty="0" err="1"/>
              <a:t>bachelor</a:t>
            </a:r>
            <a:r>
              <a:rPr lang="fr-FR" dirty="0"/>
              <a:t> infrastructure, réseau &amp; cybersécurité et continuer sur cette lancée.</a:t>
            </a:r>
          </a:p>
          <a:p>
            <a:pPr marL="0" indent="0">
              <a:buNone/>
            </a:pPr>
            <a:endParaRPr lang="fr-FR" dirty="0"/>
          </a:p>
          <a:p>
            <a:pPr marL="0" indent="0">
              <a:buNone/>
            </a:pPr>
            <a:r>
              <a:rPr lang="fr-FR" dirty="0"/>
              <a:t>Je remercie Cyril </a:t>
            </a:r>
            <a:r>
              <a:rPr lang="fr-FR" dirty="0" err="1"/>
              <a:t>Bastiani</a:t>
            </a:r>
            <a:r>
              <a:rPr lang="fr-FR" dirty="0"/>
              <a:t> de m’avoir donnée l’opportunité de rejoindre le monde informatique en Avril 2021.</a:t>
            </a:r>
          </a:p>
          <a:p>
            <a:pPr marL="0" indent="0">
              <a:buNone/>
            </a:pPr>
            <a:r>
              <a:rPr lang="fr-FR" dirty="0"/>
              <a:t>Je remercie aussi le </a:t>
            </a:r>
            <a:r>
              <a:rPr lang="fr-FR" dirty="0" err="1"/>
              <a:t>Cfai</a:t>
            </a:r>
            <a:r>
              <a:rPr lang="fr-FR" dirty="0"/>
              <a:t> d’avoir pu encadrer la formation </a:t>
            </a:r>
            <a:r>
              <a:rPr lang="fr-FR" dirty="0" err="1"/>
              <a:t>Bts</a:t>
            </a:r>
            <a:r>
              <a:rPr lang="fr-FR" dirty="0"/>
              <a:t> Sio SISR malgré certain problème lié aux matériels / Licences par exemple.</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309518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PRESENTATION (MON PROFIL)</a:t>
            </a:r>
            <a:endParaRPr dirty="0"/>
          </a:p>
        </p:txBody>
      </p:sp>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0" indent="0">
              <a:buNone/>
            </a:pPr>
            <a:r>
              <a:rPr lang="fr-FR" dirty="0"/>
              <a:t>Theo Viola, actuellement en </a:t>
            </a:r>
            <a:r>
              <a:rPr lang="fr-FR" dirty="0" err="1"/>
              <a:t>Bts</a:t>
            </a:r>
            <a:r>
              <a:rPr lang="fr-FR" dirty="0"/>
              <a:t> Sio SISR en tant qu’alternant technicien systèmes &amp; réseaux. Passionné d'informatique depuis ma plus tendre enfance, Mon objectif est de contribuer à la maintenance et à la protection des systèmes d'information, tout en évoluant dans un environnement stimulant et en constante évolution.</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Mes formations dans </a:t>
            </a:r>
            <a:r>
              <a:rPr lang="fr-FR"/>
              <a:t>le domaine informatique et numérique : </a:t>
            </a:r>
            <a:endParaRPr lang="fr-FR" dirty="0"/>
          </a:p>
          <a:p>
            <a:pPr marL="0" lvl="0" indent="0" algn="l" rtl="0">
              <a:spcBef>
                <a:spcPts val="0"/>
              </a:spcBef>
              <a:spcAft>
                <a:spcPts val="0"/>
              </a:spcAft>
              <a:buNone/>
            </a:pPr>
            <a:endParaRPr lang="fr-FR" dirty="0"/>
          </a:p>
          <a:p>
            <a:pPr marL="171450" indent="-171450">
              <a:spcAft>
                <a:spcPts val="1600"/>
              </a:spcAft>
            </a:pPr>
            <a:r>
              <a:rPr lang="fr-FR" dirty="0"/>
              <a:t>Bac Pro SN en alternance (en 2ans </a:t>
            </a:r>
            <a:r>
              <a:rPr lang="fr-FR" dirty="0" err="1"/>
              <a:t>Cfai</a:t>
            </a:r>
            <a:r>
              <a:rPr lang="fr-FR" dirty="0"/>
              <a:t> </a:t>
            </a:r>
            <a:r>
              <a:rPr lang="fr-FR" dirty="0" err="1"/>
              <a:t>Uimm</a:t>
            </a:r>
            <a:r>
              <a:rPr lang="fr-FR" dirty="0"/>
              <a:t> / Digital Info System)</a:t>
            </a:r>
          </a:p>
          <a:p>
            <a:pPr marL="0" indent="0">
              <a:spcAft>
                <a:spcPts val="1600"/>
              </a:spcAft>
              <a:buNone/>
            </a:pPr>
            <a:r>
              <a:rPr lang="fr-FR" dirty="0"/>
              <a:t>	- Validé</a:t>
            </a:r>
          </a:p>
          <a:p>
            <a:pPr marL="171450" indent="-171450">
              <a:spcAft>
                <a:spcPts val="1600"/>
              </a:spcAft>
            </a:pPr>
            <a:r>
              <a:rPr lang="fr-FR" dirty="0" err="1"/>
              <a:t>Bts</a:t>
            </a:r>
            <a:r>
              <a:rPr lang="fr-FR" dirty="0"/>
              <a:t> Sio SISR en alternance (en 2ans </a:t>
            </a:r>
            <a:r>
              <a:rPr lang="fr-FR" dirty="0" err="1"/>
              <a:t>Cfai</a:t>
            </a:r>
            <a:r>
              <a:rPr lang="fr-FR" dirty="0"/>
              <a:t> </a:t>
            </a:r>
            <a:r>
              <a:rPr lang="fr-FR" dirty="0" err="1"/>
              <a:t>Uimm</a:t>
            </a:r>
            <a:r>
              <a:rPr lang="fr-FR" dirty="0"/>
              <a:t> / Digital Info System)</a:t>
            </a:r>
          </a:p>
          <a:p>
            <a:pPr marL="0" indent="0">
              <a:spcAft>
                <a:spcPts val="1600"/>
              </a:spcAft>
              <a:buNone/>
            </a:pPr>
            <a:r>
              <a:rPr lang="fr-FR" dirty="0"/>
              <a:t>	- En cours de validation</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150" dirty="0">
                <a:solidFill>
                  <a:schemeClr val="tx1"/>
                </a:solidFill>
                <a:latin typeface="Montserrat ExtraBold"/>
                <a:ea typeface="Montserrat ExtraBold"/>
                <a:cs typeface="Montserrat ExtraBold"/>
                <a:sym typeface="Montserrat ExtraBold"/>
              </a:rPr>
              <a:t>Recherche </a:t>
            </a:r>
            <a:r>
              <a:rPr lang="en-US" sz="1150" dirty="0" err="1">
                <a:solidFill>
                  <a:schemeClr val="tx1"/>
                </a:solidFill>
                <a:latin typeface="Montserrat ExtraBold"/>
                <a:ea typeface="Montserrat ExtraBold"/>
                <a:cs typeface="Montserrat ExtraBold"/>
                <a:sym typeface="Montserrat ExtraBold"/>
              </a:rPr>
              <a:t>une</a:t>
            </a:r>
            <a:r>
              <a:rPr lang="en-US" sz="1150" dirty="0">
                <a:solidFill>
                  <a:schemeClr val="tx1"/>
                </a:solidFill>
                <a:latin typeface="Montserrat ExtraBold"/>
                <a:ea typeface="Montserrat ExtraBold"/>
                <a:cs typeface="Montserrat ExtraBold"/>
                <a:sym typeface="Montserrat ExtraBold"/>
              </a:rPr>
              <a:t> alternance pour un B3 </a:t>
            </a:r>
            <a:r>
              <a:rPr lang="en-US" sz="1150" dirty="0" err="1">
                <a:solidFill>
                  <a:schemeClr val="tx1"/>
                </a:solidFill>
                <a:latin typeface="Montserrat ExtraBold"/>
                <a:ea typeface="Montserrat ExtraBold"/>
                <a:cs typeface="Montserrat ExtraBold"/>
                <a:sym typeface="Montserrat ExtraBold"/>
              </a:rPr>
              <a:t>en</a:t>
            </a:r>
            <a:r>
              <a:rPr lang="en-US" sz="1150" dirty="0">
                <a:solidFill>
                  <a:schemeClr val="tx1"/>
                </a:solidFill>
                <a:latin typeface="Montserrat ExtraBold"/>
                <a:ea typeface="Montserrat ExtraBold"/>
                <a:cs typeface="Montserrat ExtraBold"/>
                <a:sym typeface="Montserrat ExtraBold"/>
              </a:rPr>
              <a:t> </a:t>
            </a:r>
            <a:r>
              <a:rPr lang="en-US" sz="1150" dirty="0" err="1">
                <a:solidFill>
                  <a:schemeClr val="tx1"/>
                </a:solidFill>
                <a:latin typeface="Montserrat ExtraBold"/>
                <a:ea typeface="Montserrat ExtraBold"/>
                <a:cs typeface="Montserrat ExtraBold"/>
                <a:sym typeface="Montserrat ExtraBold"/>
              </a:rPr>
              <a:t>systèmes</a:t>
            </a:r>
            <a:r>
              <a:rPr lang="en-US" sz="1150" dirty="0">
                <a:solidFill>
                  <a:schemeClr val="tx1"/>
                </a:solidFill>
                <a:latin typeface="Montserrat ExtraBold"/>
                <a:ea typeface="Montserrat ExtraBold"/>
                <a:cs typeface="Montserrat ExtraBold"/>
                <a:sym typeface="Montserrat ExtraBold"/>
              </a:rPr>
              <a:t> </a:t>
            </a:r>
            <a:r>
              <a:rPr lang="en-US" sz="1150" dirty="0" err="1">
                <a:solidFill>
                  <a:schemeClr val="tx1"/>
                </a:solidFill>
                <a:latin typeface="Montserrat ExtraBold"/>
                <a:ea typeface="Montserrat ExtraBold"/>
                <a:cs typeface="Montserrat ExtraBold"/>
                <a:sym typeface="Montserrat ExtraBold"/>
              </a:rPr>
              <a:t>réseaux</a:t>
            </a:r>
            <a:r>
              <a:rPr lang="en-US" sz="1150" dirty="0">
                <a:solidFill>
                  <a:schemeClr val="tx1"/>
                </a:solidFill>
                <a:latin typeface="Montserrat ExtraBold"/>
                <a:ea typeface="Montserrat ExtraBold"/>
                <a:cs typeface="Montserrat ExtraBold"/>
                <a:sym typeface="Montserrat ExtraBold"/>
              </a:rPr>
              <a:t> </a:t>
            </a:r>
            <a:r>
              <a:rPr lang="en-US" sz="1150" dirty="0" err="1">
                <a:solidFill>
                  <a:schemeClr val="tx1"/>
                </a:solidFill>
                <a:latin typeface="Montserrat ExtraBold"/>
                <a:ea typeface="Montserrat ExtraBold"/>
                <a:cs typeface="Montserrat ExtraBold"/>
                <a:sym typeface="Montserrat ExtraBold"/>
              </a:rPr>
              <a:t>cybersécurité</a:t>
            </a:r>
            <a:r>
              <a:rPr lang="en-US" sz="1150" dirty="0">
                <a:solidFill>
                  <a:schemeClr val="tx1"/>
                </a:solidFill>
                <a:latin typeface="Montserrat ExtraBold"/>
                <a:ea typeface="Montserrat ExtraBold"/>
                <a:cs typeface="Montserrat ExtraBold"/>
                <a:sym typeface="Montserrat ExtraBold"/>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0"/>
          <p:cNvSpPr txBox="1">
            <a:spLocks noGrp="1"/>
          </p:cNvSpPr>
          <p:nvPr>
            <p:ph type="title" idx="6"/>
          </p:nvPr>
        </p:nvSpPr>
        <p:spPr>
          <a:xfrm>
            <a:off x="1048450" y="1770700"/>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179" name="Google Shape;179;p40"/>
          <p:cNvSpPr txBox="1">
            <a:spLocks noGrp="1"/>
          </p:cNvSpPr>
          <p:nvPr>
            <p:ph type="title"/>
          </p:nvPr>
        </p:nvSpPr>
        <p:spPr>
          <a:xfrm>
            <a:off x="3871923" y="2597340"/>
            <a:ext cx="20670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REALSATION</a:t>
            </a:r>
            <a:endParaRPr dirty="0"/>
          </a:p>
        </p:txBody>
      </p:sp>
      <p:sp>
        <p:nvSpPr>
          <p:cNvPr id="180" name="Google Shape;180;p40"/>
          <p:cNvSpPr txBox="1">
            <a:spLocks noGrp="1"/>
          </p:cNvSpPr>
          <p:nvPr>
            <p:ph type="subTitle" idx="1"/>
          </p:nvPr>
        </p:nvSpPr>
        <p:spPr>
          <a:xfrm>
            <a:off x="3781998" y="3009026"/>
            <a:ext cx="2291453" cy="12901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Réalisation en adéquation au 6 compétences mises en œuvre au cours de la formation / entreprise + veille techno</a:t>
            </a:r>
          </a:p>
          <a:p>
            <a:pPr marL="0" lvl="0" indent="0" algn="ctr" rtl="0">
              <a:spcBef>
                <a:spcPts val="0"/>
              </a:spcBef>
              <a:spcAft>
                <a:spcPts val="0"/>
              </a:spcAft>
              <a:buNone/>
            </a:pPr>
            <a:endParaRPr dirty="0"/>
          </a:p>
        </p:txBody>
      </p:sp>
      <p:sp>
        <p:nvSpPr>
          <p:cNvPr id="181" name="Google Shape;181;p40"/>
          <p:cNvSpPr txBox="1">
            <a:spLocks noGrp="1"/>
          </p:cNvSpPr>
          <p:nvPr>
            <p:ph type="title" idx="2"/>
          </p:nvPr>
        </p:nvSpPr>
        <p:spPr>
          <a:xfrm>
            <a:off x="6349879" y="2602450"/>
            <a:ext cx="20670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CONCLUSION</a:t>
            </a:r>
            <a:endParaRPr dirty="0"/>
          </a:p>
        </p:txBody>
      </p:sp>
      <p:sp>
        <p:nvSpPr>
          <p:cNvPr id="182" name="Google Shape;182;p40"/>
          <p:cNvSpPr txBox="1">
            <a:spLocks noGrp="1"/>
          </p:cNvSpPr>
          <p:nvPr>
            <p:ph type="subTitle" idx="3"/>
          </p:nvPr>
        </p:nvSpPr>
        <p:spPr>
          <a:xfrm>
            <a:off x="6349879" y="3013948"/>
            <a:ext cx="20670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Resumé / point de vu sur 2 ans d’alternance +</a:t>
            </a:r>
          </a:p>
          <a:p>
            <a:pPr marL="0" lvl="0" indent="0" algn="ctr" rtl="0">
              <a:spcBef>
                <a:spcPts val="0"/>
              </a:spcBef>
              <a:spcAft>
                <a:spcPts val="0"/>
              </a:spcAft>
              <a:buNone/>
            </a:pPr>
            <a:r>
              <a:rPr lang="en" dirty="0"/>
              <a:t>remerciments</a:t>
            </a:r>
            <a:endParaRPr dirty="0"/>
          </a:p>
        </p:txBody>
      </p:sp>
      <p:sp>
        <p:nvSpPr>
          <p:cNvPr id="183" name="Google Shape;183;p40"/>
          <p:cNvSpPr txBox="1">
            <a:spLocks noGrp="1"/>
          </p:cNvSpPr>
          <p:nvPr>
            <p:ph type="title" idx="4"/>
          </p:nvPr>
        </p:nvSpPr>
        <p:spPr>
          <a:xfrm>
            <a:off x="136015" y="2597340"/>
            <a:ext cx="3623682"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ENTREPRISE / FORMATION </a:t>
            </a:r>
            <a:endParaRPr dirty="0"/>
          </a:p>
        </p:txBody>
      </p:sp>
      <p:sp>
        <p:nvSpPr>
          <p:cNvPr id="184" name="Google Shape;184;p40"/>
          <p:cNvSpPr txBox="1">
            <a:spLocks noGrp="1"/>
          </p:cNvSpPr>
          <p:nvPr>
            <p:ph type="subTitle" idx="5"/>
          </p:nvPr>
        </p:nvSpPr>
        <p:spPr>
          <a:xfrm>
            <a:off x="914356" y="3012852"/>
            <a:ext cx="2201094"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Présentation de Digital Info System dans la partie A et du Bts SIO SISR au Cfai Uimm en partie B.</a:t>
            </a:r>
            <a:endParaRPr dirty="0"/>
          </a:p>
        </p:txBody>
      </p:sp>
      <p:sp>
        <p:nvSpPr>
          <p:cNvPr id="185" name="Google Shape;185;p40"/>
          <p:cNvSpPr txBox="1">
            <a:spLocks noGrp="1"/>
          </p:cNvSpPr>
          <p:nvPr>
            <p:ph type="title" idx="7"/>
          </p:nvPr>
        </p:nvSpPr>
        <p:spPr>
          <a:xfrm>
            <a:off x="3894225" y="1770700"/>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186" name="Google Shape;186;p40"/>
          <p:cNvSpPr txBox="1">
            <a:spLocks noGrp="1"/>
          </p:cNvSpPr>
          <p:nvPr>
            <p:ph type="title" idx="8"/>
          </p:nvPr>
        </p:nvSpPr>
        <p:spPr>
          <a:xfrm>
            <a:off x="6408181" y="1785893"/>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cxnSp>
        <p:nvCxnSpPr>
          <p:cNvPr id="187" name="Google Shape;187;p40"/>
          <p:cNvCxnSpPr/>
          <p:nvPr/>
        </p:nvCxnSpPr>
        <p:spPr>
          <a:xfrm>
            <a:off x="1883350" y="2546160"/>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88" name="Google Shape;188;p40"/>
          <p:cNvCxnSpPr/>
          <p:nvPr/>
        </p:nvCxnSpPr>
        <p:spPr>
          <a:xfrm>
            <a:off x="4729125" y="2563851"/>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89" name="Google Shape;189;p40"/>
          <p:cNvCxnSpPr/>
          <p:nvPr/>
        </p:nvCxnSpPr>
        <p:spPr>
          <a:xfrm>
            <a:off x="7243081" y="255768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762669" y="3177750"/>
            <a:ext cx="3284897"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ENTREPRISE</a:t>
            </a:r>
            <a:endParaRPr dirty="0"/>
          </a:p>
        </p:txBody>
      </p:sp>
      <p:sp>
        <p:nvSpPr>
          <p:cNvPr id="207" name="Google Shape;207;p43"/>
          <p:cNvSpPr txBox="1">
            <a:spLocks noGrp="1"/>
          </p:cNvSpPr>
          <p:nvPr>
            <p:ph type="title" idx="2"/>
          </p:nvPr>
        </p:nvSpPr>
        <p:spPr>
          <a:xfrm>
            <a:off x="1048270" y="3287500"/>
            <a:ext cx="2412900" cy="9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8" name="Google Shape;208;p4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DIGITAL INFO SYSTEM</a:t>
            </a:r>
            <a:endParaRPr dirty="0"/>
          </a:p>
        </p:txBody>
      </p:sp>
      <p:cxnSp>
        <p:nvCxnSpPr>
          <p:cNvPr id="209" name="Google Shape;209;p43"/>
          <p:cNvCxnSpPr/>
          <p:nvPr/>
        </p:nvCxnSpPr>
        <p:spPr>
          <a:xfrm>
            <a:off x="3610750" y="3253297"/>
            <a:ext cx="0" cy="99990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 name="ZoneTexte 10">
            <a:extLst>
              <a:ext uri="{FF2B5EF4-FFF2-40B4-BE49-F238E27FC236}">
                <a16:creationId xmlns:a16="http://schemas.microsoft.com/office/drawing/2014/main" id="{8A0BB933-6676-06D3-91FB-75C096270E2E}"/>
              </a:ext>
            </a:extLst>
          </p:cNvPr>
          <p:cNvSpPr txBox="1"/>
          <p:nvPr/>
        </p:nvSpPr>
        <p:spPr>
          <a:xfrm>
            <a:off x="2789353" y="4095889"/>
            <a:ext cx="897357" cy="246221"/>
          </a:xfrm>
          <a:prstGeom prst="rect">
            <a:avLst/>
          </a:prstGeom>
          <a:noFill/>
        </p:spPr>
        <p:txBody>
          <a:bodyPr wrap="square">
            <a:spAutoFit/>
          </a:bodyPr>
          <a:lstStyle/>
          <a:p>
            <a:r>
              <a:rPr kumimoji="0" lang="en" sz="1000" b="0" i="0" u="none" strike="noStrike" kern="0" cap="none" spc="0" normalizeH="0" baseline="0" noProof="0" dirty="0">
                <a:ln>
                  <a:noFill/>
                </a:ln>
                <a:solidFill>
                  <a:srgbClr val="FFFFFF"/>
                </a:solidFill>
                <a:effectLst/>
                <a:uLnTx/>
                <a:uFillTx/>
                <a:latin typeface="Montserrat ExtraBold"/>
                <a:sym typeface="Montserrat ExtraBold"/>
              </a:rPr>
              <a:t>PARTIE A</a:t>
            </a:r>
            <a:endParaRPr lang="fr-FR"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DIGITAL INFO SYSTEM</a:t>
            </a:r>
            <a:endParaRPr dirty="0"/>
          </a:p>
        </p:txBody>
      </p:sp>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0" indent="0">
              <a:buNone/>
            </a:pPr>
            <a:r>
              <a:rPr lang="fr-FR" dirty="0"/>
              <a:t>Digital info system est une société d’informatique créée par Cyril </a:t>
            </a:r>
            <a:r>
              <a:rPr lang="fr-FR" dirty="0" err="1"/>
              <a:t>Bastiani</a:t>
            </a:r>
            <a:r>
              <a:rPr lang="fr-FR" dirty="0"/>
              <a:t> le 30 septembre 2019 à Villemur sur Tarn. Il a d’abord travaillé tout seul pendant plus d’un an. En janvier 2021, il engage son premier technicien en prévision d’une soudaine demande.</a:t>
            </a:r>
          </a:p>
          <a:p>
            <a:pPr marL="0" indent="0">
              <a:buNone/>
            </a:pPr>
            <a:endParaRPr lang="fr-FR" dirty="0"/>
          </a:p>
          <a:p>
            <a:pPr marL="0" indent="0">
              <a:buNone/>
            </a:pPr>
            <a:r>
              <a:rPr lang="fr-FR" dirty="0"/>
              <a:t>J’ai rejoint l’entreprise courant avril 2021. Aujourd’hui nous sommes quatre dont un développer, l’année dernière nous avons réalisé un chiffre d’affaires d’environ 215 000 euros.</a:t>
            </a:r>
          </a:p>
          <a:p>
            <a:pPr marL="0" indent="0">
              <a:buNone/>
            </a:pPr>
            <a:endParaRPr lang="fr-FR" dirty="0"/>
          </a:p>
          <a:p>
            <a:pPr marL="0" indent="0">
              <a:buNone/>
            </a:pPr>
            <a:r>
              <a:rPr lang="fr-FR" dirty="0"/>
              <a:t>L’entreprise dispose de nombreux services, gestion du parc informatiques des différentes entreprises sous contrat comprenant la maintenance des postes informatiques, serveurs, imprimantes, firewalls, routeurs, switch. Installation et mise en place de nouveaux matériels informatique. Service Office 365, Installation des outils, solution cloud (</a:t>
            </a:r>
            <a:r>
              <a:rPr lang="fr-FR" dirty="0" err="1"/>
              <a:t>Sharepoint</a:t>
            </a:r>
            <a:r>
              <a:rPr lang="fr-FR" dirty="0"/>
              <a:t> / </a:t>
            </a:r>
            <a:r>
              <a:rPr lang="fr-FR" dirty="0" err="1"/>
              <a:t>Onedrive</a:t>
            </a:r>
            <a:r>
              <a:rPr lang="fr-FR" dirty="0"/>
              <a:t>), gestion des utilisateurs 365. Service téléphonie avec l’Installation, configuration et la maintenance. Et pour finir le service Cyber mise en place anti-spam / anti-virus mails (</a:t>
            </a:r>
            <a:r>
              <a:rPr lang="fr-FR" dirty="0" err="1"/>
              <a:t>Altospam</a:t>
            </a:r>
            <a:r>
              <a:rPr lang="fr-FR" dirty="0"/>
              <a:t>), anti-virus postes, serveurs, mobiles, firewall type Stormshield, formation pour les utilisateurs pour réduire les risques de piratages. Service Développement récemment ouvert.</a:t>
            </a:r>
          </a:p>
          <a:p>
            <a:pPr marL="0" indent="0">
              <a:buNone/>
            </a:pPr>
            <a:endParaRPr lang="fr-FR" dirty="0"/>
          </a:p>
          <a:p>
            <a:pPr marL="0" indent="0">
              <a:buNone/>
            </a:pPr>
            <a:r>
              <a:rPr lang="fr-FR" dirty="0"/>
              <a:t>Identité : SARL, code d’activité 6202A, effectif 4 personnes (PME).</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D5B9A2A2-0209-8C97-D499-9B4932AF1931}"/>
              </a:ext>
            </a:extLst>
          </p:cNvPr>
          <p:cNvPicPr>
            <a:picLocks noChangeAspect="1"/>
          </p:cNvPicPr>
          <p:nvPr/>
        </p:nvPicPr>
        <p:blipFill>
          <a:blip r:embed="rId3"/>
          <a:stretch>
            <a:fillRect/>
          </a:stretch>
        </p:blipFill>
        <p:spPr>
          <a:xfrm>
            <a:off x="7508112" y="4005982"/>
            <a:ext cx="1828804" cy="1307595"/>
          </a:xfrm>
          <a:prstGeom prst="rect">
            <a:avLst/>
          </a:prstGeom>
        </p:spPr>
      </p:pic>
    </p:spTree>
    <p:extLst>
      <p:ext uri="{BB962C8B-B14F-4D97-AF65-F5344CB8AC3E}">
        <p14:creationId xmlns:p14="http://schemas.microsoft.com/office/powerpoint/2010/main" val="26124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762669" y="3177750"/>
            <a:ext cx="3220613"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FORMATION</a:t>
            </a:r>
            <a:endParaRPr dirty="0"/>
          </a:p>
        </p:txBody>
      </p:sp>
      <p:sp>
        <p:nvSpPr>
          <p:cNvPr id="207" name="Google Shape;207;p43"/>
          <p:cNvSpPr txBox="1">
            <a:spLocks noGrp="1"/>
          </p:cNvSpPr>
          <p:nvPr>
            <p:ph type="title" idx="2"/>
          </p:nvPr>
        </p:nvSpPr>
        <p:spPr>
          <a:xfrm>
            <a:off x="1048270" y="3287500"/>
            <a:ext cx="2412900" cy="9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8" name="Google Shape;208;p4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BTS SIO SISR AU CFAI UIMM</a:t>
            </a:r>
            <a:endParaRPr dirty="0"/>
          </a:p>
        </p:txBody>
      </p:sp>
      <p:cxnSp>
        <p:nvCxnSpPr>
          <p:cNvPr id="209" name="Google Shape;209;p43"/>
          <p:cNvCxnSpPr/>
          <p:nvPr/>
        </p:nvCxnSpPr>
        <p:spPr>
          <a:xfrm>
            <a:off x="3610750" y="3253297"/>
            <a:ext cx="0" cy="99990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 name="ZoneTexte 2">
            <a:extLst>
              <a:ext uri="{FF2B5EF4-FFF2-40B4-BE49-F238E27FC236}">
                <a16:creationId xmlns:a16="http://schemas.microsoft.com/office/drawing/2014/main" id="{EF8349ED-1E84-55B3-8B8A-EF56FC40ED07}"/>
              </a:ext>
            </a:extLst>
          </p:cNvPr>
          <p:cNvSpPr txBox="1"/>
          <p:nvPr/>
        </p:nvSpPr>
        <p:spPr>
          <a:xfrm>
            <a:off x="2784089" y="4095889"/>
            <a:ext cx="4572000" cy="246221"/>
          </a:xfrm>
          <a:prstGeom prst="rect">
            <a:avLst/>
          </a:prstGeom>
          <a:noFill/>
        </p:spPr>
        <p:txBody>
          <a:bodyPr wrap="square">
            <a:spAutoFit/>
          </a:bodyPr>
          <a:lstStyle/>
          <a:p>
            <a:r>
              <a:rPr kumimoji="0" lang="en" sz="1000" b="0" i="0" u="none" strike="noStrike" kern="0" cap="none" spc="0" normalizeH="0" baseline="0" noProof="0" dirty="0">
                <a:ln>
                  <a:noFill/>
                </a:ln>
                <a:solidFill>
                  <a:srgbClr val="FFFFFF"/>
                </a:solidFill>
                <a:effectLst/>
                <a:uLnTx/>
                <a:uFillTx/>
                <a:latin typeface="Montserrat ExtraBold"/>
                <a:sym typeface="Montserrat ExtraBold"/>
              </a:rPr>
              <a:t>PARTIE B</a:t>
            </a:r>
            <a:endParaRPr lang="fr-FR" sz="1000" dirty="0"/>
          </a:p>
        </p:txBody>
      </p:sp>
    </p:spTree>
    <p:extLst>
      <p:ext uri="{BB962C8B-B14F-4D97-AF65-F5344CB8AC3E}">
        <p14:creationId xmlns:p14="http://schemas.microsoft.com/office/powerpoint/2010/main" val="168668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BTS SIO SISR / CFAI UIMM</a:t>
            </a:r>
            <a:endParaRPr dirty="0"/>
          </a:p>
        </p:txBody>
      </p:sp>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0" indent="0">
              <a:buNone/>
            </a:pPr>
            <a:r>
              <a:rPr lang="fr-FR" dirty="0"/>
              <a:t>Le BTS SIO SISR en alternance forme des professionnels de l’informatique capables de gérer l’infrastructure des systèmes et réseaux au sein des organisations. Les étudiants acquièrent des compétences pour concevoir, mettre en place et assurer la maintenance des solutions informatiques. L’alternance permet une immersion pratique en entreprise, favorisant l’application des connaissances théoriques dans un contexte professionnel.</a:t>
            </a:r>
          </a:p>
          <a:p>
            <a:pPr marL="0" indent="0">
              <a:buNone/>
            </a:pPr>
            <a:endParaRPr lang="fr-FR" dirty="0"/>
          </a:p>
          <a:p>
            <a:pPr marL="0" indent="0">
              <a:buNone/>
            </a:pPr>
            <a:r>
              <a:rPr lang="fr-FR" dirty="0"/>
              <a:t>Les apprenants développent également des compétences en sécurité informatique et en résolution de problèmes techniques. Ce cursus offre une formation complète pour intégrer rapidement le monde professionnel de l’informatique ou poursuivre sur des études sup.</a:t>
            </a:r>
          </a:p>
          <a:p>
            <a:pPr marL="0" indent="0">
              <a:buNone/>
            </a:pPr>
            <a:endParaRPr lang="fr-FR" dirty="0"/>
          </a:p>
          <a:p>
            <a:pPr marL="0" indent="0">
              <a:buNone/>
            </a:pPr>
            <a:r>
              <a:rPr lang="fr-FR" dirty="0" err="1"/>
              <a:t>Cfai</a:t>
            </a:r>
            <a:r>
              <a:rPr lang="fr-FR" dirty="0"/>
              <a:t> UIMM situé à Zac Andromède rue Mont Canigou, 31700 Beauzelle, proposant divers formation industrielle. En septembre 2022, il ouvre sa première section tiercière (BTS SIO SISR). La formation s’effectue sur un rythme de deux semaines puis deux semaines d’entreprise (hors vacances scolaires bien sûr).</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3F70D018-7313-2920-9293-BA0C5E08B609}"/>
              </a:ext>
            </a:extLst>
          </p:cNvPr>
          <p:cNvPicPr>
            <a:picLocks noChangeAspect="1"/>
          </p:cNvPicPr>
          <p:nvPr/>
        </p:nvPicPr>
        <p:blipFill>
          <a:blip r:embed="rId3"/>
          <a:stretch>
            <a:fillRect/>
          </a:stretch>
        </p:blipFill>
        <p:spPr>
          <a:xfrm>
            <a:off x="8205500" y="4130725"/>
            <a:ext cx="780585" cy="833465"/>
          </a:xfrm>
          <a:prstGeom prst="rect">
            <a:avLst/>
          </a:prstGeom>
        </p:spPr>
      </p:pic>
    </p:spTree>
    <p:extLst>
      <p:ext uri="{BB962C8B-B14F-4D97-AF65-F5344CB8AC3E}">
        <p14:creationId xmlns:p14="http://schemas.microsoft.com/office/powerpoint/2010/main" val="283970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762669" y="3177750"/>
            <a:ext cx="3593417"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REALISATION</a:t>
            </a:r>
            <a:endParaRPr dirty="0"/>
          </a:p>
        </p:txBody>
      </p:sp>
      <p:sp>
        <p:nvSpPr>
          <p:cNvPr id="207" name="Google Shape;207;p43"/>
          <p:cNvSpPr txBox="1">
            <a:spLocks noGrp="1"/>
          </p:cNvSpPr>
          <p:nvPr>
            <p:ph type="title" idx="2"/>
          </p:nvPr>
        </p:nvSpPr>
        <p:spPr>
          <a:xfrm>
            <a:off x="1048270" y="3287500"/>
            <a:ext cx="2412900" cy="9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08" name="Google Shape;208;p43"/>
          <p:cNvSpPr txBox="1">
            <a:spLocks noGrp="1"/>
          </p:cNvSpPr>
          <p:nvPr>
            <p:ph type="subTitle" idx="1"/>
          </p:nvPr>
        </p:nvSpPr>
        <p:spPr>
          <a:xfrm>
            <a:off x="3762669" y="3720650"/>
            <a:ext cx="3716081" cy="4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FORMATION / ENTREPRISE / VEILLE</a:t>
            </a:r>
            <a:endParaRPr dirty="0"/>
          </a:p>
        </p:txBody>
      </p:sp>
      <p:cxnSp>
        <p:nvCxnSpPr>
          <p:cNvPr id="209" name="Google Shape;209;p43"/>
          <p:cNvCxnSpPr/>
          <p:nvPr/>
        </p:nvCxnSpPr>
        <p:spPr>
          <a:xfrm>
            <a:off x="3610750" y="3253297"/>
            <a:ext cx="0" cy="99990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352558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4"/>
            <a:ext cx="6874788" cy="118304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GERER LE PATRIMOINE INFORMATIQUE </a:t>
            </a:r>
            <a:br>
              <a:rPr lang="en" dirty="0"/>
            </a:br>
            <a:br>
              <a:rPr lang="en" dirty="0"/>
            </a:br>
            <a:r>
              <a:rPr lang="en" sz="1200" dirty="0">
                <a:solidFill>
                  <a:schemeClr val="tx1"/>
                </a:solidFill>
              </a:rPr>
              <a:t>Glpi Fusion Inventory</a:t>
            </a:r>
            <a:br>
              <a:rPr lang="en" dirty="0"/>
            </a:br>
            <a:endParaRPr dirty="0"/>
          </a:p>
        </p:txBody>
      </p:sp>
      <p:sp>
        <p:nvSpPr>
          <p:cNvPr id="171" name="Google Shape;171;p39"/>
          <p:cNvSpPr txBox="1">
            <a:spLocks noGrp="1"/>
          </p:cNvSpPr>
          <p:nvPr>
            <p:ph type="body" idx="1"/>
          </p:nvPr>
        </p:nvSpPr>
        <p:spPr>
          <a:xfrm>
            <a:off x="938500" y="1518593"/>
            <a:ext cx="7172100" cy="3039900"/>
          </a:xfrm>
          <a:prstGeom prst="rect">
            <a:avLst/>
          </a:prstGeom>
        </p:spPr>
        <p:txBody>
          <a:bodyPr spcFirstLastPara="1" wrap="square" lIns="91425" tIns="91425" rIns="91425" bIns="91425" anchor="t" anchorCtr="0">
            <a:noAutofit/>
          </a:bodyPr>
          <a:lstStyle/>
          <a:p>
            <a:pPr marL="0" indent="0">
              <a:buNone/>
            </a:pPr>
            <a:endParaRPr lang="fr-F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73" name="Google Shape;173;p39"/>
          <p:cNvSpPr txBox="1"/>
          <p:nvPr/>
        </p:nvSpPr>
        <p:spPr>
          <a:xfrm>
            <a:off x="938500" y="4221950"/>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US" sz="1150" dirty="0">
              <a:solidFill>
                <a:schemeClr val="accent2"/>
              </a:solidFill>
              <a:latin typeface="Montserrat ExtraBold"/>
              <a:ea typeface="Montserrat ExtraBold"/>
              <a:cs typeface="Montserrat ExtraBold"/>
              <a:sym typeface="Montserrat ExtraBold"/>
            </a:endParaRPr>
          </a:p>
        </p:txBody>
      </p:sp>
      <p:pic>
        <p:nvPicPr>
          <p:cNvPr id="3" name="Image 2">
            <a:extLst>
              <a:ext uri="{FF2B5EF4-FFF2-40B4-BE49-F238E27FC236}">
                <a16:creationId xmlns:a16="http://schemas.microsoft.com/office/drawing/2014/main" id="{B909E316-68DA-690A-3B2D-4AF9139A6022}"/>
              </a:ext>
            </a:extLst>
          </p:cNvPr>
          <p:cNvPicPr>
            <a:picLocks noChangeAspect="1"/>
          </p:cNvPicPr>
          <p:nvPr/>
        </p:nvPicPr>
        <p:blipFill>
          <a:blip r:embed="rId3"/>
          <a:stretch>
            <a:fillRect/>
          </a:stretch>
        </p:blipFill>
        <p:spPr>
          <a:xfrm>
            <a:off x="938500" y="1518593"/>
            <a:ext cx="3497417" cy="1588880"/>
          </a:xfrm>
          <a:prstGeom prst="rect">
            <a:avLst/>
          </a:prstGeom>
        </p:spPr>
      </p:pic>
      <p:pic>
        <p:nvPicPr>
          <p:cNvPr id="5" name="Image 4">
            <a:extLst>
              <a:ext uri="{FF2B5EF4-FFF2-40B4-BE49-F238E27FC236}">
                <a16:creationId xmlns:a16="http://schemas.microsoft.com/office/drawing/2014/main" id="{6161B6AF-9EF3-816E-0A19-EEDD656E9A31}"/>
              </a:ext>
            </a:extLst>
          </p:cNvPr>
          <p:cNvPicPr>
            <a:picLocks noChangeAspect="1"/>
          </p:cNvPicPr>
          <p:nvPr/>
        </p:nvPicPr>
        <p:blipFill>
          <a:blip r:embed="rId4"/>
          <a:stretch>
            <a:fillRect/>
          </a:stretch>
        </p:blipFill>
        <p:spPr>
          <a:xfrm>
            <a:off x="4435917" y="1518593"/>
            <a:ext cx="1647295" cy="1588880"/>
          </a:xfrm>
          <a:prstGeom prst="rect">
            <a:avLst/>
          </a:prstGeom>
        </p:spPr>
      </p:pic>
      <p:pic>
        <p:nvPicPr>
          <p:cNvPr id="7" name="Image 6">
            <a:extLst>
              <a:ext uri="{FF2B5EF4-FFF2-40B4-BE49-F238E27FC236}">
                <a16:creationId xmlns:a16="http://schemas.microsoft.com/office/drawing/2014/main" id="{3B577982-9B94-99D5-DFB7-C91143AA340F}"/>
              </a:ext>
            </a:extLst>
          </p:cNvPr>
          <p:cNvPicPr>
            <a:picLocks noChangeAspect="1"/>
          </p:cNvPicPr>
          <p:nvPr/>
        </p:nvPicPr>
        <p:blipFill>
          <a:blip r:embed="rId5"/>
          <a:stretch>
            <a:fillRect/>
          </a:stretch>
        </p:blipFill>
        <p:spPr>
          <a:xfrm>
            <a:off x="6064648" y="1518594"/>
            <a:ext cx="2075203" cy="1588880"/>
          </a:xfrm>
          <a:prstGeom prst="rect">
            <a:avLst/>
          </a:prstGeom>
        </p:spPr>
      </p:pic>
      <p:pic>
        <p:nvPicPr>
          <p:cNvPr id="9" name="Image 8">
            <a:extLst>
              <a:ext uri="{FF2B5EF4-FFF2-40B4-BE49-F238E27FC236}">
                <a16:creationId xmlns:a16="http://schemas.microsoft.com/office/drawing/2014/main" id="{F11EF156-CDFF-ED5A-C2DE-F98C40BAF185}"/>
              </a:ext>
            </a:extLst>
          </p:cNvPr>
          <p:cNvPicPr>
            <a:picLocks noChangeAspect="1"/>
          </p:cNvPicPr>
          <p:nvPr/>
        </p:nvPicPr>
        <p:blipFill>
          <a:blip r:embed="rId6"/>
          <a:stretch>
            <a:fillRect/>
          </a:stretch>
        </p:blipFill>
        <p:spPr>
          <a:xfrm>
            <a:off x="6064648" y="3101952"/>
            <a:ext cx="2075203" cy="1477006"/>
          </a:xfrm>
          <a:prstGeom prst="rect">
            <a:avLst/>
          </a:prstGeom>
        </p:spPr>
      </p:pic>
      <p:pic>
        <p:nvPicPr>
          <p:cNvPr id="11" name="Image 10">
            <a:extLst>
              <a:ext uri="{FF2B5EF4-FFF2-40B4-BE49-F238E27FC236}">
                <a16:creationId xmlns:a16="http://schemas.microsoft.com/office/drawing/2014/main" id="{3867934F-4209-6EA8-4F3A-772C8D9A5064}"/>
              </a:ext>
            </a:extLst>
          </p:cNvPr>
          <p:cNvPicPr>
            <a:picLocks noChangeAspect="1"/>
          </p:cNvPicPr>
          <p:nvPr/>
        </p:nvPicPr>
        <p:blipFill>
          <a:blip r:embed="rId7"/>
          <a:stretch>
            <a:fillRect/>
          </a:stretch>
        </p:blipFill>
        <p:spPr>
          <a:xfrm>
            <a:off x="1970049" y="3103654"/>
            <a:ext cx="4094599" cy="1458939"/>
          </a:xfrm>
          <a:prstGeom prst="rect">
            <a:avLst/>
          </a:prstGeom>
        </p:spPr>
      </p:pic>
      <p:pic>
        <p:nvPicPr>
          <p:cNvPr id="13" name="Image 12">
            <a:extLst>
              <a:ext uri="{FF2B5EF4-FFF2-40B4-BE49-F238E27FC236}">
                <a16:creationId xmlns:a16="http://schemas.microsoft.com/office/drawing/2014/main" id="{4A2F7958-7128-FD7D-E0EB-01F6832DDAD6}"/>
              </a:ext>
            </a:extLst>
          </p:cNvPr>
          <p:cNvPicPr>
            <a:picLocks noChangeAspect="1"/>
          </p:cNvPicPr>
          <p:nvPr/>
        </p:nvPicPr>
        <p:blipFill>
          <a:blip r:embed="rId8"/>
          <a:stretch>
            <a:fillRect/>
          </a:stretch>
        </p:blipFill>
        <p:spPr>
          <a:xfrm>
            <a:off x="938500" y="3107474"/>
            <a:ext cx="1031549" cy="1458940"/>
          </a:xfrm>
          <a:prstGeom prst="rect">
            <a:avLst/>
          </a:prstGeom>
        </p:spPr>
      </p:pic>
    </p:spTree>
    <p:extLst>
      <p:ext uri="{BB962C8B-B14F-4D97-AF65-F5344CB8AC3E}">
        <p14:creationId xmlns:p14="http://schemas.microsoft.com/office/powerpoint/2010/main" val="2345059470"/>
      </p:ext>
    </p:extLst>
  </p:cSld>
  <p:clrMapOvr>
    <a:masterClrMapping/>
  </p:clrMapOvr>
</p:sld>
</file>

<file path=ppt/theme/theme1.xml><?xml version="1.0" encoding="utf-8"?>
<a:theme xmlns:a="http://schemas.openxmlformats.org/drawingml/2006/main" name="Futuristic Background by Slidesgo">
  <a:themeElements>
    <a:clrScheme name="Simple Light">
      <a:dk1>
        <a:srgbClr val="3EDDDD"/>
      </a:dk1>
      <a:lt1>
        <a:srgbClr val="FFFFFF"/>
      </a:lt1>
      <a:dk2>
        <a:srgbClr val="C6FCFF"/>
      </a:dk2>
      <a:lt2>
        <a:srgbClr val="6BECF3"/>
      </a:lt2>
      <a:accent1>
        <a:srgbClr val="22DEEE"/>
      </a:accent1>
      <a:accent2>
        <a:srgbClr val="C6FCFF"/>
      </a:accent2>
      <a:accent3>
        <a:srgbClr val="81EBEB"/>
      </a:accent3>
      <a:accent4>
        <a:srgbClr val="038B99"/>
      </a:accent4>
      <a:accent5>
        <a:srgbClr val="40B6B6"/>
      </a:accent5>
      <a:accent6>
        <a:srgbClr val="09818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970</Words>
  <Application>Microsoft Office PowerPoint</Application>
  <PresentationFormat>Affichage à l'écran (16:9)</PresentationFormat>
  <Paragraphs>71</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Montserrat ExtraBold</vt:lpstr>
      <vt:lpstr>Montserrat</vt:lpstr>
      <vt:lpstr>Montserrat ExtraLight</vt:lpstr>
      <vt:lpstr>Futuristic Background by Slidesgo</vt:lpstr>
      <vt:lpstr>EPREUVE E4</vt:lpstr>
      <vt:lpstr>PRESENTATION (MON PROFIL)</vt:lpstr>
      <vt:lpstr>01</vt:lpstr>
      <vt:lpstr>ENTREPRISE</vt:lpstr>
      <vt:lpstr>DIGITAL INFO SYSTEM</vt:lpstr>
      <vt:lpstr>FORMATION</vt:lpstr>
      <vt:lpstr>BTS SIO SISR / CFAI UIMM</vt:lpstr>
      <vt:lpstr>REALISATION</vt:lpstr>
      <vt:lpstr>GERER LE PATRIMOINE INFORMATIQUE   Glpi Fusion Inventory </vt:lpstr>
      <vt:lpstr>Répondre aux incidents et aux demandes d’assistance et d’évolution  Prises d’Appels / Mails / Ticketing GLPI </vt:lpstr>
      <vt:lpstr>Développer la présence en ligne de l’organisation  Linkedin / Site internet  </vt:lpstr>
      <vt:lpstr>Travailler en mode projet   Infrastructure Informatique &amp; Reseau de la classe </vt:lpstr>
      <vt:lpstr>Mettre à disposition des utilisateurs un service informatique  Office 365 </vt:lpstr>
      <vt:lpstr>Organiser son développement professionnel  Portfolio Bts Sio SISR </vt:lpstr>
      <vt:lpstr>VEILLE TECHNOLOGIQUE  La Cybersécurité </vt:lpstr>
      <vt:lpstr>CONCLUSION</vt:lpstr>
      <vt:lpstr>POUR CONCLURE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EPREUVE E4</dc:title>
  <dc:creator>theo viola</dc:creator>
  <cp:lastModifiedBy>theo viola</cp:lastModifiedBy>
  <cp:revision>47</cp:revision>
  <dcterms:modified xsi:type="dcterms:W3CDTF">2024-06-04T08:31:55Z</dcterms:modified>
</cp:coreProperties>
</file>